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  <p:sldMasterId id="2147483672" r:id="rId2"/>
  </p:sldMasterIdLst>
  <p:sldIdLst>
    <p:sldId id="260" r:id="rId3"/>
    <p:sldId id="259" r:id="rId4"/>
    <p:sldId id="258" r:id="rId5"/>
    <p:sldId id="257" r:id="rId6"/>
    <p:sldId id="276" r:id="rId7"/>
    <p:sldId id="293" r:id="rId8"/>
    <p:sldId id="263" r:id="rId9"/>
    <p:sldId id="294" r:id="rId10"/>
    <p:sldId id="277" r:id="rId11"/>
    <p:sldId id="262" r:id="rId12"/>
    <p:sldId id="265" r:id="rId13"/>
    <p:sldId id="278" r:id="rId14"/>
    <p:sldId id="282" r:id="rId15"/>
    <p:sldId id="283" r:id="rId16"/>
    <p:sldId id="266" r:id="rId17"/>
    <p:sldId id="279" r:id="rId18"/>
    <p:sldId id="284" r:id="rId19"/>
    <p:sldId id="275" r:id="rId20"/>
    <p:sldId id="280" r:id="rId21"/>
    <p:sldId id="281" r:id="rId22"/>
    <p:sldId id="264" r:id="rId23"/>
    <p:sldId id="270" r:id="rId24"/>
    <p:sldId id="271" r:id="rId25"/>
    <p:sldId id="286" r:id="rId26"/>
    <p:sldId id="285" r:id="rId27"/>
    <p:sldId id="287" r:id="rId28"/>
    <p:sldId id="268" r:id="rId29"/>
    <p:sldId id="273" r:id="rId30"/>
    <p:sldId id="288" r:id="rId31"/>
    <p:sldId id="291" r:id="rId32"/>
    <p:sldId id="274" r:id="rId33"/>
    <p:sldId id="290" r:id="rId34"/>
    <p:sldId id="289" r:id="rId35"/>
    <p:sldId id="292" r:id="rId36"/>
    <p:sldId id="269" r:id="rId3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A5947C-233F-74A8-2EF7-96035D60B822}" v="14" dt="2021-03-01T23:43:49.924"/>
    <p1510:client id="{6E24B09F-5000-2000-B650-E468CF2831E2}" v="249" dt="2021-03-01T23:40:47.527"/>
    <p1510:client id="{BE0FBF4C-F4AD-407E-AA7A-A4832FF978C3}" v="3752" dt="2021-03-01T18:52:19.715"/>
    <p1510:client id="{C0DE88F7-C7FA-94B1-E104-E9DD15BD1852}" v="35" dt="2021-03-01T23:42:13.474"/>
    <p1510:client id="{D4FD4617-23C2-48EE-5B45-083460A4E6BF}" v="14" dt="2021-03-01T23:41:46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9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674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3432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416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6979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21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26A7-416D-4F74-9253-2E5D07A85377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36453-AAF0-4DAD-A15C-C0BD05D8D0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8032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34D31-A3C5-416C-A6B5-8572557BB7D4}" type="datetimeFigureOut">
              <a:rPr lang="nl-BE" smtClean="0"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97220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3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1442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0" y="3429001"/>
            <a:ext cx="10251256" cy="2336063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412776"/>
            <a:ext cx="586126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469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779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04214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9961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601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48647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8445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6625"/>
            <a:ext cx="12192000" cy="1075679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1"/>
            <a:ext cx="9948332" cy="105905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719404" y="1412776"/>
            <a:ext cx="9948333" cy="424215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188640"/>
            <a:ext cx="2628281" cy="67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94119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237313"/>
            <a:ext cx="1589035" cy="45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34659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5824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09482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268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048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30158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>
          <a:xfrm>
            <a:off x="624000" y="274638"/>
            <a:ext cx="10972800" cy="1143000"/>
          </a:xfrm>
          <a:noFill/>
        </p:spPr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5893"/>
            <a:ext cx="10972800" cy="4280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015017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8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6161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3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662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2606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73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0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5" y="1464907"/>
            <a:ext cx="11515875" cy="510384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 sz="3200"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 sz="2800">
                <a:solidFill>
                  <a:srgbClr val="002757"/>
                </a:solidFill>
              </a:defRPr>
            </a:lvl2pPr>
            <a:lvl3pPr>
              <a:defRPr sz="2400">
                <a:solidFill>
                  <a:srgbClr val="002757"/>
                </a:solidFill>
              </a:defRPr>
            </a:lvl3pPr>
            <a:lvl4pPr>
              <a:defRPr sz="20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4" y="122524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6111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836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7062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267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</p:sldLayoutIdLst>
  <p:transition>
    <p:wipe dir="r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255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l-BE" dirty="0"/>
              <a:t>Windows Network </a:t>
            </a:r>
            <a:r>
              <a:rPr lang="nl-BE" dirty="0" err="1"/>
              <a:t>Infrastructure</a:t>
            </a:r>
            <a:br>
              <a:rPr lang="nl-BE" dirty="0"/>
            </a:br>
            <a:br>
              <a:rPr lang="nl-BE" dirty="0"/>
            </a:br>
            <a:r>
              <a:rPr lang="nl-BE" dirty="0"/>
              <a:t>IT Essentials Opfrissen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21394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indent="-352425" defTabSz="914400">
              <a:spcBef>
                <a:spcPts val="1000"/>
              </a:spcBef>
              <a:buNone/>
            </a:pPr>
            <a:r>
              <a:rPr lang="nl-BE" sz="2800" dirty="0">
                <a:solidFill>
                  <a:schemeClr val="bg1"/>
                </a:solidFill>
                <a:ea typeface="Tahoma"/>
                <a:cs typeface="Tahoma"/>
              </a:rPr>
              <a:t>Bits &amp; Bytes</a:t>
            </a: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Tallenstelsels</a:t>
            </a:r>
            <a:endParaRPr lang="nl-NL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IP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TCP/UDP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961956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dirty="0" err="1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Binary</a:t>
            </a:r>
            <a:r>
              <a:rPr lang="nl-BE" dirty="0">
                <a:ea typeface="Tahoma"/>
                <a:cs typeface="Tahoma"/>
              </a:rPr>
              <a:t> </a:t>
            </a:r>
          </a:p>
          <a:p>
            <a:pPr lvl="2"/>
            <a:r>
              <a:rPr lang="nl-BE" dirty="0">
                <a:ea typeface="Tahoma"/>
                <a:cs typeface="Tahoma"/>
              </a:rPr>
              <a:t>bi = 2 tallen </a:t>
            </a:r>
          </a:p>
          <a:p>
            <a:pPr lvl="2"/>
            <a:r>
              <a:rPr lang="nl-BE" dirty="0">
                <a:ea typeface="Tahoma"/>
                <a:cs typeface="Tahoma"/>
              </a:rPr>
              <a:t>0-1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bv. 0110 0100 </a:t>
            </a:r>
          </a:p>
          <a:p>
            <a:pPr lvl="1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4152279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dirty="0" err="1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Binary</a:t>
            </a:r>
            <a:r>
              <a:rPr lang="nl-BE" dirty="0">
                <a:ea typeface="Tahoma"/>
                <a:cs typeface="Tahoma"/>
              </a:rPr>
              <a:t> </a:t>
            </a:r>
          </a:p>
          <a:p>
            <a:pPr lvl="2"/>
            <a:r>
              <a:rPr lang="nl-BE" dirty="0">
                <a:ea typeface="Tahoma"/>
                <a:cs typeface="Tahoma"/>
              </a:rPr>
              <a:t>bi = 2 tallen </a:t>
            </a:r>
          </a:p>
          <a:p>
            <a:pPr lvl="2"/>
            <a:r>
              <a:rPr lang="nl-BE" dirty="0">
                <a:ea typeface="Tahoma"/>
                <a:cs typeface="Tahoma"/>
              </a:rPr>
              <a:t>0-1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bv. 0110 0100 </a:t>
            </a:r>
          </a:p>
          <a:p>
            <a:pPr lvl="2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Decimal</a:t>
            </a:r>
            <a:endParaRPr lang="nl-BE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decima</a:t>
            </a:r>
            <a:r>
              <a:rPr lang="nl-BE" dirty="0">
                <a:ea typeface="Tahoma"/>
                <a:cs typeface="Tahoma"/>
              </a:rPr>
              <a:t> = 10 tallen </a:t>
            </a:r>
          </a:p>
          <a:p>
            <a:pPr lvl="2"/>
            <a:r>
              <a:rPr lang="nl-BE" dirty="0">
                <a:ea typeface="Tahoma"/>
                <a:cs typeface="Tahoma"/>
              </a:rPr>
              <a:t>0-9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86198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dirty="0" err="1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Binary</a:t>
            </a:r>
            <a:r>
              <a:rPr lang="nl-BE" dirty="0">
                <a:ea typeface="Tahoma"/>
                <a:cs typeface="Tahoma"/>
              </a:rPr>
              <a:t> </a:t>
            </a:r>
          </a:p>
          <a:p>
            <a:pPr lvl="2"/>
            <a:r>
              <a:rPr lang="nl-BE" dirty="0">
                <a:ea typeface="Tahoma"/>
                <a:cs typeface="Tahoma"/>
              </a:rPr>
              <a:t>bi = 2 tallen </a:t>
            </a:r>
          </a:p>
          <a:p>
            <a:pPr lvl="2"/>
            <a:r>
              <a:rPr lang="nl-BE" dirty="0">
                <a:ea typeface="Tahoma"/>
                <a:cs typeface="Tahoma"/>
              </a:rPr>
              <a:t>0-1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bv. 0110 0100 </a:t>
            </a:r>
          </a:p>
          <a:p>
            <a:pPr lvl="2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Decimal</a:t>
            </a:r>
            <a:endParaRPr lang="nl-BE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decima</a:t>
            </a:r>
            <a:r>
              <a:rPr lang="nl-BE" dirty="0">
                <a:ea typeface="Tahoma"/>
                <a:cs typeface="Tahoma"/>
              </a:rPr>
              <a:t> = 10 tallen </a:t>
            </a:r>
          </a:p>
          <a:p>
            <a:pPr lvl="2"/>
            <a:r>
              <a:rPr lang="nl-BE" dirty="0">
                <a:ea typeface="Tahoma"/>
                <a:cs typeface="Tahoma"/>
              </a:rPr>
              <a:t>0-9</a:t>
            </a:r>
          </a:p>
          <a:p>
            <a:pPr lvl="2">
              <a:buFont typeface="Arial" charset="2"/>
            </a:pPr>
            <a:r>
              <a:rPr lang="nl-BE" dirty="0">
                <a:ea typeface="Tahoma"/>
                <a:cs typeface="Tahoma"/>
              </a:rPr>
              <a:t>bv. 100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6986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Hexadecimal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hexadecima</a:t>
            </a:r>
            <a:r>
              <a:rPr lang="nl-BE" dirty="0">
                <a:ea typeface="Tahoma"/>
                <a:cs typeface="Tahoma"/>
              </a:rPr>
              <a:t> = 16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A-F</a:t>
            </a:r>
            <a:endParaRPr lang="en-US" dirty="0">
              <a:ea typeface="+mn-lt"/>
              <a:cs typeface="+mn-lt"/>
            </a:endParaRPr>
          </a:p>
          <a:p>
            <a:pPr lvl="3"/>
            <a:endParaRPr lang="nl-BE" dirty="0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70065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Hexadecimal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hexadecima</a:t>
            </a:r>
            <a:r>
              <a:rPr lang="nl-BE" dirty="0">
                <a:ea typeface="Tahoma"/>
                <a:cs typeface="Tahoma"/>
              </a:rPr>
              <a:t> = 16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A-F</a:t>
            </a:r>
            <a:endParaRPr lang="en-US">
              <a:ea typeface="+mn-lt"/>
              <a:cs typeface="+mn-lt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bv. 64</a:t>
            </a:r>
            <a:endParaRPr lang="en-US" dirty="0">
              <a:ea typeface="+mn-lt"/>
              <a:cs typeface="+mn-lt"/>
            </a:endParaRPr>
          </a:p>
          <a:p>
            <a:pPr lvl="3"/>
            <a:endParaRPr lang="nl-BE" dirty="0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8622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Hexadecimal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hexadecima</a:t>
            </a:r>
            <a:r>
              <a:rPr lang="nl-BE" dirty="0">
                <a:ea typeface="Tahoma"/>
                <a:cs typeface="Tahoma"/>
              </a:rPr>
              <a:t> = 16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A-F</a:t>
            </a:r>
            <a:endParaRPr lang="en-US">
              <a:ea typeface="+mn-lt"/>
              <a:cs typeface="+mn-lt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bv. 64</a:t>
            </a:r>
            <a:endParaRPr lang="en-US">
              <a:ea typeface="+mn-lt"/>
              <a:cs typeface="+mn-lt"/>
            </a:endParaRPr>
          </a:p>
          <a:p>
            <a:pPr lvl="2"/>
            <a:endParaRPr lang="nl-BE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Dozenal</a:t>
            </a:r>
            <a:r>
              <a:rPr lang="nl-BE" dirty="0">
                <a:ea typeface="Tahoma"/>
                <a:cs typeface="Tahoma"/>
              </a:rPr>
              <a:t> (Niet relevant voor IT)</a:t>
            </a:r>
            <a:endParaRPr lang="en-US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dozen = 12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AB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5382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Hexadecimal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 err="1">
                <a:ea typeface="Tahoma"/>
                <a:cs typeface="Tahoma"/>
              </a:rPr>
              <a:t>hexadecima</a:t>
            </a:r>
            <a:r>
              <a:rPr lang="nl-BE" dirty="0">
                <a:ea typeface="Tahoma"/>
                <a:cs typeface="Tahoma"/>
              </a:rPr>
              <a:t> = 16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A-F</a:t>
            </a:r>
            <a:endParaRPr lang="en-US">
              <a:ea typeface="+mn-lt"/>
              <a:cs typeface="+mn-lt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bv. 64</a:t>
            </a:r>
            <a:endParaRPr lang="en-US">
              <a:ea typeface="+mn-lt"/>
              <a:cs typeface="+mn-lt"/>
            </a:endParaRPr>
          </a:p>
          <a:p>
            <a:pPr lvl="2"/>
            <a:endParaRPr lang="nl-BE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</a:pPr>
            <a:r>
              <a:rPr lang="nl-BE" dirty="0" err="1">
                <a:ea typeface="Tahoma"/>
                <a:cs typeface="Tahoma"/>
              </a:rPr>
              <a:t>Dozenal</a:t>
            </a:r>
            <a:r>
              <a:rPr lang="nl-BE" dirty="0">
                <a:ea typeface="Tahoma"/>
                <a:cs typeface="Tahoma"/>
              </a:rPr>
              <a:t> (Niet relevant voor IT)</a:t>
            </a:r>
            <a:endParaRPr lang="en-US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dozen = 12 tallen </a:t>
            </a:r>
            <a:endParaRPr lang="en-US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0-9 AB</a:t>
            </a:r>
            <a:endParaRPr lang="en-US" dirty="0">
              <a:ea typeface="+mn-lt"/>
              <a:cs typeface="+mn-lt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bv. 84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Heeft interessante eigenschappen</a:t>
            </a:r>
          </a:p>
          <a:p>
            <a:pPr lvl="3"/>
            <a:r>
              <a:rPr lang="nl-BE" dirty="0">
                <a:ea typeface="Tahoma"/>
                <a:cs typeface="Tahoma"/>
              </a:rPr>
              <a:t>Delers</a:t>
            </a:r>
          </a:p>
          <a:p>
            <a:pPr lvl="3"/>
            <a:r>
              <a:rPr lang="nl-BE" dirty="0">
                <a:ea typeface="Tahoma"/>
                <a:cs typeface="Tahoma"/>
              </a:rPr>
              <a:t>12-delig komt veel voor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02907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>
                <a:ea typeface="Tahoma"/>
                <a:cs typeface="Tahoma"/>
              </a:rPr>
              <a:t>Bytes worden het vaakst voorgesteld in hexadecimaal</a:t>
            </a:r>
            <a:endParaRPr lang="en-US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2 </a:t>
            </a:r>
            <a:r>
              <a:rPr lang="nl-BE" dirty="0" err="1">
                <a:ea typeface="Tahoma"/>
                <a:cs typeface="Tahoma"/>
              </a:rPr>
              <a:t>hexadecimalen</a:t>
            </a:r>
            <a:r>
              <a:rPr lang="nl-BE" dirty="0">
                <a:ea typeface="Tahoma"/>
                <a:cs typeface="Tahoma"/>
              </a:rPr>
              <a:t> per byte. FF = 255 = 1111 1111</a:t>
            </a:r>
          </a:p>
          <a:p>
            <a:pPr lvl="2"/>
            <a:r>
              <a:rPr lang="nl-BE" dirty="0">
                <a:ea typeface="Tahoma"/>
                <a:cs typeface="Tahoma"/>
              </a:rPr>
              <a:t>MAC adres (6 bytes)</a:t>
            </a:r>
            <a:r>
              <a:rPr lang="nl-BE" dirty="0">
                <a:ea typeface="+mn-lt"/>
                <a:cs typeface="+mn-lt"/>
              </a:rPr>
              <a:t> FF:FF:FF:FF:FF:FF</a:t>
            </a: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6876241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>
                <a:ea typeface="Tahoma"/>
                <a:cs typeface="Tahoma"/>
              </a:rPr>
              <a:t>Bytes worden het vaakst voorgesteld in hexadecimaal</a:t>
            </a:r>
            <a:endParaRPr lang="en-US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2 </a:t>
            </a:r>
            <a:r>
              <a:rPr lang="nl-BE" dirty="0" err="1">
                <a:ea typeface="Tahoma"/>
                <a:cs typeface="Tahoma"/>
              </a:rPr>
              <a:t>hexadecimalen</a:t>
            </a:r>
            <a:r>
              <a:rPr lang="nl-BE" dirty="0">
                <a:ea typeface="Tahoma"/>
                <a:cs typeface="Tahoma"/>
              </a:rPr>
              <a:t> per byte. FF = 255 = 1111 1111</a:t>
            </a:r>
          </a:p>
          <a:p>
            <a:pPr lvl="2"/>
            <a:r>
              <a:rPr lang="nl-BE" dirty="0">
                <a:ea typeface="Tahoma"/>
                <a:cs typeface="Tahoma"/>
              </a:rPr>
              <a:t>MAC adres (6 bytes)</a:t>
            </a:r>
            <a:r>
              <a:rPr lang="nl-BE" dirty="0">
                <a:ea typeface="+mn-lt"/>
                <a:cs typeface="+mn-lt"/>
              </a:rPr>
              <a:t> FF:FF:FF:FF:FF:FF</a:t>
            </a:r>
          </a:p>
          <a:p>
            <a:pPr lvl="2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Endianness</a:t>
            </a:r>
            <a:r>
              <a:rPr lang="nl-BE" dirty="0">
                <a:ea typeface="Tahoma"/>
                <a:cs typeface="Tahoma"/>
              </a:rPr>
              <a:t> of bytevolgorde</a:t>
            </a:r>
          </a:p>
          <a:p>
            <a:pPr lvl="2"/>
            <a:r>
              <a:rPr lang="nl-BE" dirty="0">
                <a:ea typeface="Tahoma"/>
                <a:cs typeface="Tahoma"/>
              </a:rPr>
              <a:t>Wordt toegepast op kleinst mogelijk groepen van bytes (Integer, WORD)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Bv. Integer van 4 bytes: 4A 3B 2C 1D</a:t>
            </a:r>
          </a:p>
          <a:p>
            <a:pPr lvl="2"/>
            <a:r>
              <a:rPr lang="nl-BE" dirty="0">
                <a:ea typeface="Tahoma"/>
                <a:cs typeface="Tahoma"/>
              </a:rPr>
              <a:t>Big-</a:t>
            </a:r>
            <a:r>
              <a:rPr lang="nl-BE" dirty="0" err="1">
                <a:ea typeface="Tahoma"/>
                <a:cs typeface="Tahoma"/>
              </a:rPr>
              <a:t>endian</a:t>
            </a:r>
            <a:r>
              <a:rPr lang="nl-BE" dirty="0">
                <a:ea typeface="Tahoma"/>
                <a:cs typeface="Tahoma"/>
              </a:rPr>
              <a:t> = normale volgorde</a:t>
            </a:r>
          </a:p>
          <a:p>
            <a:pPr lvl="3"/>
            <a:r>
              <a:rPr lang="nl-BE" dirty="0">
                <a:ea typeface="Tahoma"/>
                <a:cs typeface="Tahoma"/>
              </a:rPr>
              <a:t>big end first -&gt; 4A stelt het grootste deel van het gehele getal voor</a:t>
            </a:r>
          </a:p>
          <a:p>
            <a:pPr lvl="3"/>
            <a:r>
              <a:rPr lang="nl-BE" dirty="0">
                <a:ea typeface="Tahoma"/>
                <a:cs typeface="Tahoma"/>
              </a:rPr>
              <a:t>4A 3B 2C 1D</a:t>
            </a:r>
          </a:p>
          <a:p>
            <a:pPr lvl="3"/>
            <a:r>
              <a:rPr lang="nl-BE" dirty="0">
                <a:ea typeface="Tahoma"/>
                <a:cs typeface="Tahoma"/>
              </a:rPr>
              <a:t>Internet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323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</p:spPr>
        <p:txBody>
          <a:bodyPr vert="horz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Bits &amp; Bytes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</a:rPr>
              <a:t>Tallenstelsels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IP</a:t>
            </a:r>
            <a:endParaRPr lang="nl-NL" dirty="0"/>
          </a:p>
        </p:txBody>
      </p:sp>
      <p:sp>
        <p:nvSpPr>
          <p:cNvPr id="6" name="Tijdelijke aanduiding voor inhoud 8">
            <a:extLst>
              <a:ext uri="{FF2B5EF4-FFF2-40B4-BE49-F238E27FC236}">
                <a16:creationId xmlns:a16="http://schemas.microsoft.com/office/drawing/2014/main" id="{6A839DB8-F78F-4EE6-A6CA-20E81D4A4876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TCP/UDP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8348239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Tallenstelsels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1">
              <a:buFont typeface="Wingdings" panose="020B0604020202020204" pitchFamily="34" charset="0"/>
            </a:pPr>
            <a:r>
              <a:rPr lang="nl-BE" dirty="0">
                <a:ea typeface="Tahoma"/>
                <a:cs typeface="Tahoma"/>
              </a:rPr>
              <a:t>Bytes worden het vaakst voorgesteld in hexadecimaal</a:t>
            </a:r>
            <a:endParaRPr lang="en-US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2 </a:t>
            </a:r>
            <a:r>
              <a:rPr lang="nl-BE" dirty="0" err="1">
                <a:ea typeface="Tahoma"/>
                <a:cs typeface="Tahoma"/>
              </a:rPr>
              <a:t>hexadecimalen</a:t>
            </a:r>
            <a:r>
              <a:rPr lang="nl-BE" dirty="0">
                <a:ea typeface="Tahoma"/>
                <a:cs typeface="Tahoma"/>
              </a:rPr>
              <a:t> per byte. FF = 255 = 1111 1111</a:t>
            </a:r>
          </a:p>
          <a:p>
            <a:pPr lvl="2"/>
            <a:r>
              <a:rPr lang="nl-BE" dirty="0">
                <a:ea typeface="Tahoma"/>
                <a:cs typeface="Tahoma"/>
              </a:rPr>
              <a:t>MAC adres (6 bytes)</a:t>
            </a:r>
            <a:r>
              <a:rPr lang="nl-BE" dirty="0">
                <a:ea typeface="+mn-lt"/>
                <a:cs typeface="+mn-lt"/>
              </a:rPr>
              <a:t> FF:FF:FF:FF:FF:FF</a:t>
            </a:r>
          </a:p>
          <a:p>
            <a:pPr lvl="2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Endianness</a:t>
            </a:r>
            <a:r>
              <a:rPr lang="nl-BE" dirty="0">
                <a:ea typeface="Tahoma"/>
                <a:cs typeface="Tahoma"/>
              </a:rPr>
              <a:t> of bytevolgorde</a:t>
            </a:r>
          </a:p>
          <a:p>
            <a:pPr lvl="2"/>
            <a:r>
              <a:rPr lang="nl-BE" dirty="0">
                <a:ea typeface="Tahoma"/>
                <a:cs typeface="Tahoma"/>
              </a:rPr>
              <a:t>Wordt toegepast op kleinst mogelijk groepen van bytes (Integer, WORD)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Bv. Integer van 4 bytes: 4A 3B 2C 1D</a:t>
            </a:r>
          </a:p>
          <a:p>
            <a:pPr lvl="2"/>
            <a:r>
              <a:rPr lang="nl-BE" dirty="0">
                <a:ea typeface="Tahoma"/>
                <a:cs typeface="Tahoma"/>
              </a:rPr>
              <a:t>Big-</a:t>
            </a:r>
            <a:r>
              <a:rPr lang="nl-BE" dirty="0" err="1">
                <a:ea typeface="Tahoma"/>
                <a:cs typeface="Tahoma"/>
              </a:rPr>
              <a:t>endian</a:t>
            </a:r>
            <a:r>
              <a:rPr lang="nl-BE" dirty="0">
                <a:ea typeface="Tahoma"/>
                <a:cs typeface="Tahoma"/>
              </a:rPr>
              <a:t> = normale volgorde</a:t>
            </a:r>
          </a:p>
          <a:p>
            <a:pPr lvl="3"/>
            <a:r>
              <a:rPr lang="nl-BE" dirty="0">
                <a:ea typeface="Tahoma"/>
                <a:cs typeface="Tahoma"/>
              </a:rPr>
              <a:t>big end first -&gt; 4A stelt het grootste deel van het gehele getal voor</a:t>
            </a:r>
          </a:p>
          <a:p>
            <a:pPr lvl="3"/>
            <a:r>
              <a:rPr lang="nl-BE" dirty="0">
                <a:ea typeface="Tahoma"/>
                <a:cs typeface="Tahoma"/>
              </a:rPr>
              <a:t>4A 3B 2C 1D</a:t>
            </a:r>
          </a:p>
          <a:p>
            <a:pPr lvl="3"/>
            <a:r>
              <a:rPr lang="nl-BE" dirty="0">
                <a:ea typeface="Tahoma"/>
                <a:cs typeface="Tahoma"/>
              </a:rPr>
              <a:t>Internet</a:t>
            </a:r>
          </a:p>
          <a:p>
            <a:pPr lvl="2"/>
            <a:r>
              <a:rPr lang="nl-BE" dirty="0">
                <a:ea typeface="Tahoma"/>
                <a:cs typeface="Tahoma"/>
              </a:rPr>
              <a:t>Little-</a:t>
            </a:r>
            <a:r>
              <a:rPr lang="nl-BE" dirty="0" err="1">
                <a:ea typeface="Tahoma"/>
                <a:cs typeface="Tahoma"/>
              </a:rPr>
              <a:t>endian</a:t>
            </a:r>
            <a:r>
              <a:rPr lang="nl-BE" dirty="0">
                <a:ea typeface="Tahoma"/>
                <a:cs typeface="Tahoma"/>
              </a:rPr>
              <a:t> = omgekeerde volgorde</a:t>
            </a:r>
          </a:p>
          <a:p>
            <a:pPr lvl="3"/>
            <a:r>
              <a:rPr lang="nl-BE" dirty="0" err="1">
                <a:ea typeface="Tahoma"/>
                <a:cs typeface="Tahoma"/>
              </a:rPr>
              <a:t>little</a:t>
            </a:r>
            <a:r>
              <a:rPr lang="nl-BE" dirty="0">
                <a:ea typeface="Tahoma"/>
                <a:cs typeface="Tahoma"/>
              </a:rPr>
              <a:t> end first -&gt; 1D stelt het kleinste deel van het gehele getal voor</a:t>
            </a:r>
            <a:endParaRPr lang="nl-BE" dirty="0">
              <a:ea typeface="+mn-lt"/>
              <a:cs typeface="+mn-lt"/>
            </a:endParaRPr>
          </a:p>
          <a:p>
            <a:pPr lvl="3"/>
            <a:r>
              <a:rPr lang="nl-BE" dirty="0">
                <a:ea typeface="Tahoma"/>
                <a:cs typeface="Tahoma"/>
              </a:rPr>
              <a:t>1D 2C 3B 4A</a:t>
            </a:r>
          </a:p>
          <a:p>
            <a:pPr lvl="3"/>
            <a:r>
              <a:rPr lang="nl-BE" dirty="0">
                <a:ea typeface="Tahoma"/>
                <a:cs typeface="Tahoma"/>
              </a:rPr>
              <a:t>Intel x86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16680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21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indent="-352425" defTabSz="914400">
              <a:spcBef>
                <a:spcPts val="1000"/>
              </a:spcBef>
              <a:buNone/>
            </a:pPr>
            <a:r>
              <a:rPr lang="nl-BE" sz="2800" dirty="0">
                <a:solidFill>
                  <a:schemeClr val="bg1"/>
                </a:solidFill>
                <a:ea typeface="Tahoma"/>
                <a:cs typeface="Tahoma"/>
              </a:rPr>
              <a:t>Bits &amp; Bytes</a:t>
            </a: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Tallenstelsels</a:t>
            </a:r>
            <a:endParaRPr lang="nl-NL" dirty="0">
              <a:solidFill>
                <a:schemeClr val="bg1"/>
              </a:solidFill>
              <a:ea typeface="Tahoma"/>
              <a:cs typeface="Tahoma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IP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TCP/UDP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87535217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nl-BE" dirty="0">
                <a:ea typeface="Tahoma"/>
                <a:cs typeface="Tahoma"/>
              </a:rPr>
              <a:t>OSI Model</a:t>
            </a:r>
            <a:endParaRPr lang="nl-NL"/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 7</a:t>
            </a:r>
          </a:p>
          <a:p>
            <a:pPr lvl="2"/>
            <a:r>
              <a:rPr lang="nl-BE" dirty="0">
                <a:ea typeface="Tahoma"/>
                <a:cs typeface="Tahoma"/>
              </a:rPr>
              <a:t>HTTP</a:t>
            </a: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 6</a:t>
            </a:r>
          </a:p>
          <a:p>
            <a:pPr lvl="2"/>
            <a:r>
              <a:rPr lang="nl-BE" dirty="0">
                <a:ea typeface="Tahoma"/>
                <a:cs typeface="Tahoma"/>
              </a:rPr>
              <a:t>HTTPS Encryptie</a:t>
            </a: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 5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Session</a:t>
            </a:r>
            <a:r>
              <a:rPr lang="nl-BE" dirty="0">
                <a:ea typeface="Tahoma"/>
                <a:cs typeface="Tahoma"/>
              </a:rPr>
              <a:t> Token</a:t>
            </a: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 4</a:t>
            </a:r>
          </a:p>
          <a:p>
            <a:pPr lvl="2"/>
            <a:r>
              <a:rPr lang="nl-BE" dirty="0">
                <a:ea typeface="Tahoma"/>
                <a:cs typeface="Tahoma"/>
              </a:rPr>
              <a:t>TCP</a:t>
            </a: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 3</a:t>
            </a:r>
          </a:p>
          <a:p>
            <a:pPr lvl="2"/>
            <a:r>
              <a:rPr lang="nl-BE" dirty="0">
                <a:ea typeface="Tahoma"/>
                <a:cs typeface="Tahoma"/>
              </a:rPr>
              <a:t>IP: Router &amp; L3 Switch</a:t>
            </a: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 2</a:t>
            </a:r>
          </a:p>
          <a:p>
            <a:pPr lvl="2"/>
            <a:r>
              <a:rPr lang="nl-BE" dirty="0">
                <a:ea typeface="Tahoma"/>
                <a:cs typeface="Tahoma"/>
              </a:rPr>
              <a:t>Ethernet</a:t>
            </a:r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 err="1">
                <a:ea typeface="Tahoma"/>
                <a:cs typeface="Tahoma"/>
              </a:rPr>
              <a:t>Layer</a:t>
            </a:r>
            <a:r>
              <a:rPr lang="nl-BE" dirty="0">
                <a:ea typeface="Tahoma"/>
                <a:cs typeface="Tahoma"/>
              </a:rPr>
              <a:t> 1</a:t>
            </a:r>
          </a:p>
          <a:p>
            <a:pPr lvl="2"/>
            <a:r>
              <a:rPr lang="nl-BE" dirty="0">
                <a:ea typeface="Tahoma"/>
                <a:cs typeface="Tahoma"/>
              </a:rPr>
              <a:t>Elektriciteit, radio, laser</a:t>
            </a: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22</a:t>
            </a:fld>
            <a:endParaRPr lang="nl-BE"/>
          </a:p>
        </p:txBody>
      </p:sp>
      <p:pic>
        <p:nvPicPr>
          <p:cNvPr id="6" name="Afbeelding 6">
            <a:extLst>
              <a:ext uri="{FF2B5EF4-FFF2-40B4-BE49-F238E27FC236}">
                <a16:creationId xmlns:a16="http://schemas.microsoft.com/office/drawing/2014/main" id="{61A331E0-4A12-4E47-B3FD-D1509B8EB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747" y="1422348"/>
            <a:ext cx="6854455" cy="4788917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88C53663-6B14-438B-A39E-374063B241BB}"/>
              </a:ext>
            </a:extLst>
          </p:cNvPr>
          <p:cNvSpPr txBox="1"/>
          <p:nvPr/>
        </p:nvSpPr>
        <p:spPr>
          <a:xfrm>
            <a:off x="6936059" y="6211230"/>
            <a:ext cx="2873298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sz="1000" i="1" dirty="0" err="1"/>
              <a:t>Cloudflare</a:t>
            </a:r>
            <a:r>
              <a:rPr lang="nl-NL" sz="1000" i="1" dirty="0"/>
              <a:t> - The OSI Model Learning </a:t>
            </a:r>
            <a:r>
              <a:rPr lang="nl-NL" sz="1000" i="1" dirty="0" err="1"/>
              <a:t>Objectives</a:t>
            </a:r>
            <a:endParaRPr lang="nl-NL" sz="1000" i="1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630601791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IPv4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4 bytes /32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Localhost</a:t>
            </a:r>
            <a:r>
              <a:rPr lang="nl-BE" dirty="0">
                <a:ea typeface="Tahoma"/>
                <a:cs typeface="Tahoma"/>
              </a:rPr>
              <a:t>: 127.0.0.1</a:t>
            </a:r>
          </a:p>
          <a:p>
            <a:pPr lvl="2"/>
            <a:r>
              <a:rPr lang="nl-BE" dirty="0">
                <a:ea typeface="Tahoma"/>
                <a:cs typeface="Tahoma"/>
              </a:rPr>
              <a:t>NAT: 192.168.0.1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Subnet</a:t>
            </a:r>
            <a:r>
              <a:rPr lang="nl-BE" dirty="0">
                <a:ea typeface="Tahoma"/>
                <a:cs typeface="Tahoma"/>
              </a:rPr>
              <a:t>: 10.10.10.0   </a:t>
            </a:r>
            <a:r>
              <a:rPr lang="nl-BE" dirty="0" err="1">
                <a:ea typeface="Tahoma"/>
                <a:cs typeface="Tahoma"/>
              </a:rPr>
              <a:t>Mask</a:t>
            </a:r>
            <a:r>
              <a:rPr lang="nl-BE" dirty="0">
                <a:ea typeface="Tahoma"/>
                <a:cs typeface="Tahoma"/>
              </a:rPr>
              <a:t>: 255.255.255.0 /24</a:t>
            </a:r>
          </a:p>
          <a:p>
            <a:pPr lvl="3"/>
            <a:r>
              <a:rPr lang="nl-BE" dirty="0">
                <a:ea typeface="Tahoma"/>
                <a:cs typeface="Tahoma"/>
              </a:rPr>
              <a:t>Network </a:t>
            </a:r>
            <a:r>
              <a:rPr lang="nl-BE" dirty="0" err="1">
                <a:ea typeface="Tahoma"/>
                <a:cs typeface="Tahoma"/>
              </a:rPr>
              <a:t>Id</a:t>
            </a:r>
            <a:r>
              <a:rPr lang="nl-BE" dirty="0">
                <a:ea typeface="Tahoma"/>
                <a:cs typeface="Tahoma"/>
              </a:rPr>
              <a:t>: </a:t>
            </a:r>
          </a:p>
          <a:p>
            <a:pPr lvl="3"/>
            <a:r>
              <a:rPr lang="nl-BE" dirty="0">
                <a:ea typeface="Tahoma"/>
                <a:cs typeface="Tahoma"/>
              </a:rPr>
              <a:t>Broadcast: </a:t>
            </a:r>
            <a:endParaRPr lang="nl-BE">
              <a:ea typeface="Tahoma"/>
              <a:cs typeface="Tahoma"/>
            </a:endParaRPr>
          </a:p>
          <a:p>
            <a:pPr lvl="3"/>
            <a:r>
              <a:rPr lang="nl-BE" dirty="0">
                <a:ea typeface="Tahoma"/>
                <a:cs typeface="Tahoma"/>
              </a:rPr>
              <a:t>Range: </a:t>
            </a: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1463374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IPv4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4 bytes /32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Localhost</a:t>
            </a:r>
            <a:r>
              <a:rPr lang="nl-BE" dirty="0">
                <a:ea typeface="Tahoma"/>
                <a:cs typeface="Tahoma"/>
              </a:rPr>
              <a:t>: 127.0.0.1</a:t>
            </a:r>
          </a:p>
          <a:p>
            <a:pPr lvl="2"/>
            <a:r>
              <a:rPr lang="nl-BE" dirty="0">
                <a:ea typeface="Tahoma"/>
                <a:cs typeface="Tahoma"/>
              </a:rPr>
              <a:t>NAT: 192.168.0.1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Subnet</a:t>
            </a:r>
            <a:r>
              <a:rPr lang="nl-BE" dirty="0">
                <a:ea typeface="Tahoma"/>
                <a:cs typeface="Tahoma"/>
              </a:rPr>
              <a:t>: 10.10.10.0   </a:t>
            </a:r>
            <a:r>
              <a:rPr lang="nl-BE" dirty="0" err="1">
                <a:ea typeface="Tahoma"/>
                <a:cs typeface="Tahoma"/>
              </a:rPr>
              <a:t>Mask</a:t>
            </a:r>
            <a:r>
              <a:rPr lang="nl-BE" dirty="0">
                <a:ea typeface="Tahoma"/>
                <a:cs typeface="Tahoma"/>
              </a:rPr>
              <a:t>: 255.255.255.0 /24</a:t>
            </a:r>
          </a:p>
          <a:p>
            <a:pPr lvl="3"/>
            <a:r>
              <a:rPr lang="nl-BE" dirty="0">
                <a:ea typeface="Tahoma"/>
                <a:cs typeface="Tahoma"/>
              </a:rPr>
              <a:t>Network </a:t>
            </a:r>
            <a:r>
              <a:rPr lang="nl-BE" dirty="0" err="1">
                <a:ea typeface="Tahoma"/>
                <a:cs typeface="Tahoma"/>
              </a:rPr>
              <a:t>Id</a:t>
            </a:r>
            <a:r>
              <a:rPr lang="nl-BE" dirty="0">
                <a:ea typeface="Tahoma"/>
                <a:cs typeface="Tahoma"/>
              </a:rPr>
              <a:t>: 10.10.10.0</a:t>
            </a:r>
          </a:p>
          <a:p>
            <a:pPr lvl="3"/>
            <a:r>
              <a:rPr lang="nl-BE" dirty="0">
                <a:ea typeface="Tahoma"/>
                <a:cs typeface="Tahoma"/>
              </a:rPr>
              <a:t>Broadcast: 10.10.10.255</a:t>
            </a:r>
          </a:p>
          <a:p>
            <a:pPr lvl="3"/>
            <a:r>
              <a:rPr lang="nl-BE" dirty="0">
                <a:ea typeface="Tahoma"/>
                <a:cs typeface="Tahoma"/>
              </a:rPr>
              <a:t>Range: 10.10.10.1 - 10.10.10.254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164063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IPv4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4 bytes /32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Localhost</a:t>
            </a:r>
            <a:r>
              <a:rPr lang="nl-BE" dirty="0">
                <a:ea typeface="Tahoma"/>
                <a:cs typeface="Tahoma"/>
              </a:rPr>
              <a:t>: 127.0.0.1</a:t>
            </a:r>
          </a:p>
          <a:p>
            <a:pPr lvl="2"/>
            <a:r>
              <a:rPr lang="nl-BE" dirty="0">
                <a:ea typeface="Tahoma"/>
                <a:cs typeface="Tahoma"/>
              </a:rPr>
              <a:t>NAT: 192.168.0.1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Subnet</a:t>
            </a:r>
            <a:r>
              <a:rPr lang="nl-BE" dirty="0">
                <a:ea typeface="Tahoma"/>
                <a:cs typeface="Tahoma"/>
              </a:rPr>
              <a:t>: 10.10.10.0   </a:t>
            </a:r>
            <a:r>
              <a:rPr lang="nl-BE" dirty="0" err="1">
                <a:ea typeface="Tahoma"/>
                <a:cs typeface="Tahoma"/>
              </a:rPr>
              <a:t>Mask</a:t>
            </a:r>
            <a:r>
              <a:rPr lang="nl-BE" dirty="0">
                <a:ea typeface="Tahoma"/>
                <a:cs typeface="Tahoma"/>
              </a:rPr>
              <a:t>: 255.255.255.0 /24</a:t>
            </a:r>
          </a:p>
          <a:p>
            <a:pPr lvl="3"/>
            <a:r>
              <a:rPr lang="nl-BE" dirty="0">
                <a:ea typeface="Tahoma"/>
                <a:cs typeface="Tahoma"/>
              </a:rPr>
              <a:t>Network </a:t>
            </a:r>
            <a:r>
              <a:rPr lang="nl-BE" dirty="0" err="1">
                <a:ea typeface="Tahoma"/>
                <a:cs typeface="Tahoma"/>
              </a:rPr>
              <a:t>Id</a:t>
            </a:r>
            <a:r>
              <a:rPr lang="nl-BE" dirty="0">
                <a:ea typeface="Tahoma"/>
                <a:cs typeface="Tahoma"/>
              </a:rPr>
              <a:t>: 10.10.10.0</a:t>
            </a:r>
          </a:p>
          <a:p>
            <a:pPr lvl="3"/>
            <a:r>
              <a:rPr lang="nl-BE" dirty="0">
                <a:ea typeface="Tahoma"/>
                <a:cs typeface="Tahoma"/>
              </a:rPr>
              <a:t>Broadcast: 10.10.10.255</a:t>
            </a:r>
          </a:p>
          <a:p>
            <a:pPr lvl="3"/>
            <a:r>
              <a:rPr lang="nl-BE" dirty="0">
                <a:ea typeface="Tahoma"/>
                <a:cs typeface="Tahoma"/>
              </a:rPr>
              <a:t>Range: 10.10.10.1 - 10.10.10.254</a:t>
            </a: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IPv6</a:t>
            </a:r>
          </a:p>
          <a:p>
            <a:pPr lvl="2"/>
            <a:r>
              <a:rPr lang="nl-BE" dirty="0">
                <a:ea typeface="Tahoma"/>
                <a:cs typeface="Tahoma"/>
              </a:rPr>
              <a:t>16 bytes /128</a:t>
            </a:r>
          </a:p>
          <a:p>
            <a:pPr lvl="2"/>
            <a:r>
              <a:rPr lang="nl-BE" dirty="0">
                <a:ea typeface="+mn-lt"/>
                <a:cs typeface="+mn-lt"/>
              </a:rPr>
              <a:t>2001:0db8:0000:0000:0000:0000:1428:57ab</a:t>
            </a:r>
            <a:endParaRPr lang="nl-BE" dirty="0">
              <a:ea typeface="Tahoma"/>
              <a:cs typeface="Tahoma"/>
            </a:endParaRP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97354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IPv4</a:t>
            </a:r>
            <a:endParaRPr lang="nl-BE" dirty="0"/>
          </a:p>
          <a:p>
            <a:pPr lvl="2"/>
            <a:r>
              <a:rPr lang="nl-BE" dirty="0">
                <a:ea typeface="Tahoma"/>
                <a:cs typeface="Tahoma"/>
              </a:rPr>
              <a:t>4 bytes /32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Localhost</a:t>
            </a:r>
            <a:r>
              <a:rPr lang="nl-BE" dirty="0">
                <a:ea typeface="Tahoma"/>
                <a:cs typeface="Tahoma"/>
              </a:rPr>
              <a:t>: 127.0.0.1</a:t>
            </a:r>
          </a:p>
          <a:p>
            <a:pPr lvl="2"/>
            <a:r>
              <a:rPr lang="nl-BE" dirty="0">
                <a:ea typeface="Tahoma"/>
                <a:cs typeface="Tahoma"/>
              </a:rPr>
              <a:t>NAT: 192.168.0.1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Subnet</a:t>
            </a:r>
            <a:r>
              <a:rPr lang="nl-BE" dirty="0">
                <a:ea typeface="Tahoma"/>
                <a:cs typeface="Tahoma"/>
              </a:rPr>
              <a:t>: 10.10.10.0   </a:t>
            </a:r>
            <a:r>
              <a:rPr lang="nl-BE" dirty="0" err="1">
                <a:ea typeface="Tahoma"/>
                <a:cs typeface="Tahoma"/>
              </a:rPr>
              <a:t>Mask</a:t>
            </a:r>
            <a:r>
              <a:rPr lang="nl-BE" dirty="0">
                <a:ea typeface="Tahoma"/>
                <a:cs typeface="Tahoma"/>
              </a:rPr>
              <a:t>: 255.255.255.0 /24</a:t>
            </a:r>
          </a:p>
          <a:p>
            <a:pPr lvl="3"/>
            <a:r>
              <a:rPr lang="nl-BE" dirty="0">
                <a:ea typeface="Tahoma"/>
                <a:cs typeface="Tahoma"/>
              </a:rPr>
              <a:t>Network </a:t>
            </a:r>
            <a:r>
              <a:rPr lang="nl-BE" dirty="0" err="1">
                <a:ea typeface="Tahoma"/>
                <a:cs typeface="Tahoma"/>
              </a:rPr>
              <a:t>Id</a:t>
            </a:r>
            <a:r>
              <a:rPr lang="nl-BE" dirty="0">
                <a:ea typeface="Tahoma"/>
                <a:cs typeface="Tahoma"/>
              </a:rPr>
              <a:t>: 10.10.10.0</a:t>
            </a:r>
          </a:p>
          <a:p>
            <a:pPr lvl="3"/>
            <a:r>
              <a:rPr lang="nl-BE" dirty="0">
                <a:ea typeface="Tahoma"/>
                <a:cs typeface="Tahoma"/>
              </a:rPr>
              <a:t>Broadcast: 10.10.10.255</a:t>
            </a:r>
          </a:p>
          <a:p>
            <a:pPr lvl="3"/>
            <a:r>
              <a:rPr lang="nl-BE" dirty="0">
                <a:ea typeface="Tahoma"/>
                <a:cs typeface="Tahoma"/>
              </a:rPr>
              <a:t>Range: 10.10.10.1 - 10.10.10.254</a:t>
            </a: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IPv6</a:t>
            </a:r>
          </a:p>
          <a:p>
            <a:pPr lvl="2"/>
            <a:r>
              <a:rPr lang="nl-BE" dirty="0">
                <a:ea typeface="Tahoma"/>
                <a:cs typeface="Tahoma"/>
              </a:rPr>
              <a:t>16 bytes /128</a:t>
            </a:r>
          </a:p>
          <a:p>
            <a:pPr lvl="2"/>
            <a:r>
              <a:rPr lang="nl-BE" dirty="0">
                <a:ea typeface="+mn-lt"/>
                <a:cs typeface="+mn-lt"/>
              </a:rPr>
              <a:t>2001:0db8:0000:0000:0000:0000:1428:57ab</a:t>
            </a:r>
            <a:endParaRPr lang="nl-BE" dirty="0">
              <a:ea typeface="Tahoma"/>
              <a:cs typeface="Tahoma"/>
            </a:endParaRPr>
          </a:p>
          <a:p>
            <a:pPr lvl="3"/>
            <a:r>
              <a:rPr lang="nl-BE" dirty="0">
                <a:ea typeface="+mn-lt"/>
                <a:cs typeface="+mn-lt"/>
              </a:rPr>
              <a:t>2001:db8::1428:57ab</a:t>
            </a:r>
            <a:endParaRPr lang="nl-BE" dirty="0">
              <a:ea typeface="Tahoma"/>
              <a:cs typeface="Tahoma"/>
            </a:endParaRPr>
          </a:p>
          <a:p>
            <a:pPr lvl="3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88579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27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indent="-352425" defTabSz="914400">
              <a:spcBef>
                <a:spcPts val="1000"/>
              </a:spcBef>
              <a:buNone/>
            </a:pPr>
            <a:r>
              <a:rPr lang="nl-BE" sz="2800" dirty="0">
                <a:solidFill>
                  <a:schemeClr val="bg1"/>
                </a:solidFill>
                <a:ea typeface="Tahoma"/>
                <a:cs typeface="Tahoma"/>
              </a:rPr>
              <a:t>Bits &amp; Bytes</a:t>
            </a: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Tallenstelsels</a:t>
            </a:r>
            <a:endParaRPr lang="nl-NL" dirty="0">
              <a:solidFill>
                <a:schemeClr val="bg1"/>
              </a:solidFill>
              <a:ea typeface="Tahoma"/>
              <a:cs typeface="Tahoma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IP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TCP/UDP</a:t>
            </a:r>
          </a:p>
        </p:txBody>
      </p:sp>
    </p:spTree>
    <p:extLst>
      <p:ext uri="{BB962C8B-B14F-4D97-AF65-F5344CB8AC3E}">
        <p14:creationId xmlns:p14="http://schemas.microsoft.com/office/powerpoint/2010/main" val="2872005965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TCP/UDP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6692974" cy="51038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User Datagram Protocol (UDP)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Geen garantie op aankomst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Geen garantie op volgorde</a:t>
            </a:r>
            <a:endParaRPr lang="nl-BE" dirty="0"/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Bedoelt voor tijd kritische data transport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Videospellen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Streaming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Grote downloads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RUDP?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28</a:t>
            </a:fld>
            <a:endParaRPr lang="nl-BE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BEB37F7D-0C5B-4EDC-8CAC-1ACE632B1A64}"/>
              </a:ext>
            </a:extLst>
          </p:cNvPr>
          <p:cNvSpPr txBox="1"/>
          <p:nvPr/>
        </p:nvSpPr>
        <p:spPr>
          <a:xfrm>
            <a:off x="8841058" y="6062546"/>
            <a:ext cx="88466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sz="1000" i="1" dirty="0"/>
              <a:t>Wikipedia</a:t>
            </a:r>
            <a:endParaRPr lang="nl-NL" sz="1000" i="1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53700614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TCP/UDP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6692974" cy="510384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/>
            <a:r>
              <a:rPr lang="nl-BE" dirty="0">
                <a:ea typeface="Tahoma"/>
                <a:cs typeface="Tahoma"/>
              </a:rPr>
              <a:t>User Datagram Protocol (UDP)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Geen garantie op aankomst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Geen garantie op volgorde</a:t>
            </a:r>
            <a:endParaRPr lang="nl-BE" dirty="0"/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Bedoelt voor tijd kritische data transport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Videospellen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Streaming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Grote downloads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RUDP?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Transmission Control Protocol (TCP)</a:t>
            </a:r>
          </a:p>
          <a:p>
            <a:pPr lvl="2"/>
            <a:r>
              <a:rPr lang="nl-BE" dirty="0">
                <a:ea typeface="Tahoma"/>
                <a:cs typeface="Tahoma"/>
              </a:rPr>
              <a:t>Houd rekening met aankomst en </a:t>
            </a:r>
          </a:p>
          <a:p>
            <a:pPr lvl="3"/>
            <a:r>
              <a:rPr lang="nl-BE" dirty="0">
                <a:ea typeface="Tahoma"/>
                <a:cs typeface="Tahoma"/>
              </a:rPr>
              <a:t>SYN-ACK</a:t>
            </a:r>
          </a:p>
          <a:p>
            <a:pPr lvl="2"/>
            <a:r>
              <a:rPr lang="nl-BE" dirty="0">
                <a:ea typeface="Tahoma"/>
                <a:cs typeface="Tahoma"/>
              </a:rPr>
              <a:t>Behoud de volgorde</a:t>
            </a:r>
            <a:endParaRPr lang="nl-BE">
              <a:ea typeface="Tahoma"/>
              <a:cs typeface="Tahoma"/>
            </a:endParaRPr>
          </a:p>
          <a:p>
            <a:pPr lvl="3"/>
            <a:r>
              <a:rPr lang="nl-BE" dirty="0" err="1">
                <a:ea typeface="Tahoma"/>
                <a:cs typeface="Tahoma"/>
              </a:rPr>
              <a:t>Sequencer</a:t>
            </a:r>
            <a:endParaRPr lang="nl-BE" dirty="0">
              <a:ea typeface="Tahoma"/>
              <a:cs typeface="Tahoma"/>
            </a:endParaRPr>
          </a:p>
          <a:p>
            <a:pPr lvl="2"/>
            <a:r>
              <a:rPr lang="nl-BE" dirty="0">
                <a:ea typeface="Tahoma"/>
                <a:cs typeface="Tahoma"/>
              </a:rPr>
              <a:t>Trager dan UDP</a:t>
            </a:r>
          </a:p>
          <a:p>
            <a:pPr lvl="3"/>
            <a:r>
              <a:rPr lang="nl-BE" dirty="0">
                <a:ea typeface="Tahoma"/>
                <a:cs typeface="Tahoma"/>
              </a:rPr>
              <a:t>Niet wachten op SYN-ACK</a:t>
            </a:r>
          </a:p>
          <a:p>
            <a:pPr lvl="3">
              <a:buFont typeface="Arial" charset="2"/>
              <a:buChar char="•"/>
            </a:pPr>
            <a:r>
              <a:rPr lang="nl-BE" dirty="0">
                <a:ea typeface="Tahoma"/>
                <a:cs typeface="Tahoma"/>
              </a:rPr>
              <a:t>Opnieuw sturen indien fouten optreden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29</a:t>
            </a:fld>
            <a:endParaRPr lang="nl-BE"/>
          </a:p>
        </p:txBody>
      </p:sp>
      <p:pic>
        <p:nvPicPr>
          <p:cNvPr id="2" name="Afbeelding 5" descr="Afbeelding met pijl&#10;&#10;Automatisch gegenereerde beschrijving">
            <a:extLst>
              <a:ext uri="{FF2B5EF4-FFF2-40B4-BE49-F238E27FC236}">
                <a16:creationId xmlns:a16="http://schemas.microsoft.com/office/drawing/2014/main" id="{BA2C0100-E817-4BF2-A680-D10FFAEF8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547" y="3160462"/>
            <a:ext cx="3393687" cy="3027516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BEB37F7D-0C5B-4EDC-8CAC-1ACE632B1A64}"/>
              </a:ext>
            </a:extLst>
          </p:cNvPr>
          <p:cNvSpPr txBox="1"/>
          <p:nvPr/>
        </p:nvSpPr>
        <p:spPr>
          <a:xfrm>
            <a:off x="8841058" y="6062546"/>
            <a:ext cx="88466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sz="1000" i="1" dirty="0"/>
              <a:t>Wikipedia</a:t>
            </a:r>
            <a:endParaRPr lang="nl-NL" sz="1000" i="1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10326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 defTabSz="914400">
              <a:buNone/>
            </a:pPr>
            <a:r>
              <a:rPr lang="nl-BE" sz="2800" dirty="0">
                <a:solidFill>
                  <a:schemeClr val="bg1"/>
                </a:solidFill>
                <a:ea typeface="+mn-lt"/>
                <a:cs typeface="+mn-lt"/>
              </a:rPr>
              <a:t>Bits &amp; Bytes</a:t>
            </a:r>
            <a:endParaRPr lang="nl-BE" sz="2800" dirty="0">
              <a:ea typeface="+mn-lt"/>
              <a:cs typeface="+mn-lt"/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Tallenstelsels</a:t>
            </a:r>
            <a:endParaRPr lang="nl-NL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IP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TCP/UDP</a:t>
            </a:r>
            <a:endParaRPr lang="nl-BE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699855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>
                <a:ea typeface="+mj-lt"/>
                <a:cs typeface="+mj-lt"/>
              </a:rPr>
              <a:t>TCP/UDP</a:t>
            </a:r>
            <a:endParaRPr lang="nl-NL" dirty="0">
              <a:ea typeface="+mj-lt"/>
              <a:cs typeface="+mj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8226266" cy="510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nl-NL" sz="2000">
              <a:ea typeface="+mn-lt"/>
              <a:cs typeface="+mn-lt"/>
            </a:endParaRPr>
          </a:p>
          <a:p>
            <a:pPr lvl="1">
              <a:buFont typeface="Wingdings"/>
            </a:pPr>
            <a:r>
              <a:rPr lang="nl-BE" sz="2000" dirty="0">
                <a:ea typeface="+mn-lt"/>
                <a:cs typeface="+mn-lt"/>
              </a:rPr>
              <a:t>Maximum Transmission Unit (</a:t>
            </a:r>
            <a:r>
              <a:rPr lang="nl-BE" sz="2000" dirty="0">
                <a:ea typeface="Tahoma"/>
                <a:cs typeface="Tahoma"/>
              </a:rPr>
              <a:t>MTU)</a:t>
            </a:r>
            <a:endParaRPr lang="nl-NL" sz="2000">
              <a:ea typeface="Tahoma"/>
              <a:cs typeface="Tahoma"/>
            </a:endParaRPr>
          </a:p>
          <a:p>
            <a:pPr lvl="2"/>
            <a:r>
              <a:rPr lang="nl-BE" sz="1600" dirty="0">
                <a:ea typeface="Tahoma"/>
                <a:cs typeface="Tahoma"/>
              </a:rPr>
              <a:t>Hangt af van de fysieke laag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Ethernet maximale frame grootte is 1518 bytes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MTU detectie</a:t>
            </a:r>
          </a:p>
          <a:p>
            <a:pPr lvl="1"/>
            <a:endParaRPr lang="nl-BE" sz="1600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09785833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>
                <a:ea typeface="+mj-lt"/>
                <a:cs typeface="+mj-lt"/>
              </a:rPr>
              <a:t>TCP/UDP</a:t>
            </a:r>
            <a:endParaRPr lang="nl-NL" dirty="0">
              <a:ea typeface="+mj-lt"/>
              <a:cs typeface="+mj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8226266" cy="510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nl-NL" sz="2000">
              <a:ea typeface="+mn-lt"/>
              <a:cs typeface="+mn-lt"/>
            </a:endParaRPr>
          </a:p>
          <a:p>
            <a:pPr lvl="1">
              <a:buFont typeface="Wingdings"/>
            </a:pPr>
            <a:r>
              <a:rPr lang="nl-BE" sz="2000" dirty="0">
                <a:ea typeface="+mn-lt"/>
                <a:cs typeface="+mn-lt"/>
              </a:rPr>
              <a:t>Maximum Transmission Unit (</a:t>
            </a:r>
            <a:r>
              <a:rPr lang="nl-BE" sz="2000" dirty="0">
                <a:ea typeface="Tahoma"/>
                <a:cs typeface="Tahoma"/>
              </a:rPr>
              <a:t>MTU)</a:t>
            </a:r>
            <a:endParaRPr lang="nl-NL" sz="2000">
              <a:ea typeface="Tahoma"/>
              <a:cs typeface="Tahoma"/>
            </a:endParaRPr>
          </a:p>
          <a:p>
            <a:pPr lvl="2"/>
            <a:r>
              <a:rPr lang="nl-BE" sz="1600" dirty="0">
                <a:ea typeface="Tahoma"/>
                <a:cs typeface="Tahoma"/>
              </a:rPr>
              <a:t>Hangt af van de fysieke laag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Ethernet maximale frame grootte is 1518 bytes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MTU detectie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Stuur een paar pakketten van klein naar groot en laat de ontvanger antwoorden. Neem dan de grootte van het grootste pakket waarvan je een antwoord krijgt.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Wat indien je pakket groter is?</a:t>
            </a:r>
          </a:p>
          <a:p>
            <a:pPr lvl="3"/>
            <a:endParaRPr lang="nl-BE" sz="1600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9959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>
                <a:ea typeface="+mj-lt"/>
                <a:cs typeface="+mj-lt"/>
              </a:rPr>
              <a:t>TCP/UDP</a:t>
            </a:r>
            <a:endParaRPr lang="nl-NL" dirty="0">
              <a:ea typeface="+mj-lt"/>
              <a:cs typeface="+mj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8226266" cy="510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nl-NL" sz="2000">
              <a:ea typeface="+mn-lt"/>
              <a:cs typeface="+mn-lt"/>
            </a:endParaRPr>
          </a:p>
          <a:p>
            <a:pPr lvl="1">
              <a:buFont typeface="Wingdings"/>
            </a:pPr>
            <a:r>
              <a:rPr lang="nl-BE" sz="2000" dirty="0">
                <a:ea typeface="+mn-lt"/>
                <a:cs typeface="+mn-lt"/>
              </a:rPr>
              <a:t>Maximum Transmission Unit (</a:t>
            </a:r>
            <a:r>
              <a:rPr lang="nl-BE" sz="2000" dirty="0">
                <a:ea typeface="Tahoma"/>
                <a:cs typeface="Tahoma"/>
              </a:rPr>
              <a:t>MTU)</a:t>
            </a:r>
            <a:endParaRPr lang="nl-NL" sz="2000">
              <a:ea typeface="Tahoma"/>
              <a:cs typeface="Tahoma"/>
            </a:endParaRPr>
          </a:p>
          <a:p>
            <a:pPr lvl="2"/>
            <a:r>
              <a:rPr lang="nl-BE" sz="1600" dirty="0">
                <a:ea typeface="Tahoma"/>
                <a:cs typeface="Tahoma"/>
              </a:rPr>
              <a:t>Hangt af van de fysieke laag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Ethernet maximale frame grootte is 1518 bytes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MTU detectie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Stuur een paar pakketten van klein naar groot en laat de ontvanger antwoorden. Neem dan de grootte van het grootste pakket waarvan je een antwoord krijgt.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Wat indien je pakket groter is?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Fragmenteren en assembleren</a:t>
            </a:r>
          </a:p>
          <a:p>
            <a:pPr lvl="1"/>
            <a:endParaRPr lang="nl-BE" sz="1600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18526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>
                <a:ea typeface="+mj-lt"/>
                <a:cs typeface="+mj-lt"/>
              </a:rPr>
              <a:t>TCP/UDP</a:t>
            </a:r>
            <a:endParaRPr lang="nl-NL" dirty="0">
              <a:ea typeface="+mj-lt"/>
              <a:cs typeface="+mj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8226266" cy="510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nl-NL" sz="2000">
              <a:ea typeface="+mn-lt"/>
              <a:cs typeface="+mn-lt"/>
            </a:endParaRPr>
          </a:p>
          <a:p>
            <a:pPr lvl="1">
              <a:buFont typeface="Wingdings"/>
            </a:pPr>
            <a:r>
              <a:rPr lang="nl-BE" sz="2000" dirty="0">
                <a:ea typeface="+mn-lt"/>
                <a:cs typeface="+mn-lt"/>
              </a:rPr>
              <a:t>Maximum Transmission Unit (</a:t>
            </a:r>
            <a:r>
              <a:rPr lang="nl-BE" sz="2000" dirty="0">
                <a:ea typeface="Tahoma"/>
                <a:cs typeface="Tahoma"/>
              </a:rPr>
              <a:t>MTU)</a:t>
            </a:r>
            <a:endParaRPr lang="nl-NL" sz="2000">
              <a:ea typeface="Tahoma"/>
              <a:cs typeface="Tahoma"/>
            </a:endParaRPr>
          </a:p>
          <a:p>
            <a:pPr lvl="2"/>
            <a:r>
              <a:rPr lang="nl-BE" sz="1600" dirty="0">
                <a:ea typeface="Tahoma"/>
                <a:cs typeface="Tahoma"/>
              </a:rPr>
              <a:t>Hangt af van de fysieke laag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Ethernet maximale frame grootte is 1518 bytes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MTU detectie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Stuur een paar pakketten van klein naar groot en laat de ontvanger antwoorden. Neem dan de grootte van het grootste pakket waarvan je een antwoord krijgt.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Wat indien je pakket groter is?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Fragmenteren en assembleren</a:t>
            </a: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1"/>
            <a:r>
              <a:rPr lang="nl-BE" sz="2000" dirty="0">
                <a:ea typeface="Tahoma"/>
                <a:cs typeface="Tahoma"/>
              </a:rPr>
              <a:t>Netwerk Collisie</a:t>
            </a:r>
            <a:endParaRPr lang="nl-BE" sz="1600" dirty="0">
              <a:ea typeface="Tahoma"/>
              <a:cs typeface="Tahoma"/>
            </a:endParaRPr>
          </a:p>
          <a:p>
            <a:pPr lvl="2">
              <a:buFont typeface="Arial" charset="2"/>
              <a:buChar char="•"/>
            </a:pPr>
            <a:r>
              <a:rPr lang="nl-BE" sz="1600" dirty="0">
                <a:ea typeface="Tahoma"/>
                <a:cs typeface="Tahoma"/>
              </a:rPr>
              <a:t>Kabel?</a:t>
            </a:r>
          </a:p>
          <a:p>
            <a:pPr lvl="2">
              <a:buFont typeface="Arial" charset="2"/>
              <a:buChar char="•"/>
            </a:pPr>
            <a:r>
              <a:rPr lang="nl-BE" sz="1600" dirty="0">
                <a:ea typeface="Tahoma"/>
                <a:cs typeface="Tahoma"/>
              </a:rPr>
              <a:t>Wifi?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30104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>
                <a:ea typeface="+mj-lt"/>
                <a:cs typeface="+mj-lt"/>
              </a:rPr>
              <a:t>TCP/UDP</a:t>
            </a:r>
            <a:endParaRPr lang="nl-NL" dirty="0">
              <a:ea typeface="+mj-lt"/>
              <a:cs typeface="+mj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5" y="1464907"/>
            <a:ext cx="8226266" cy="510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endParaRPr lang="nl-NL" sz="2000">
              <a:ea typeface="+mn-lt"/>
              <a:cs typeface="+mn-lt"/>
            </a:endParaRPr>
          </a:p>
          <a:p>
            <a:pPr lvl="1">
              <a:buFont typeface="Wingdings"/>
            </a:pPr>
            <a:r>
              <a:rPr lang="nl-BE" sz="2000" dirty="0">
                <a:ea typeface="+mn-lt"/>
                <a:cs typeface="+mn-lt"/>
              </a:rPr>
              <a:t>Maximum Transmission Unit (</a:t>
            </a:r>
            <a:r>
              <a:rPr lang="nl-BE" sz="2000" dirty="0">
                <a:ea typeface="Tahoma"/>
                <a:cs typeface="Tahoma"/>
              </a:rPr>
              <a:t>MTU)</a:t>
            </a:r>
            <a:endParaRPr lang="nl-NL" sz="2000">
              <a:ea typeface="Tahoma"/>
              <a:cs typeface="Tahoma"/>
            </a:endParaRPr>
          </a:p>
          <a:p>
            <a:pPr lvl="2"/>
            <a:r>
              <a:rPr lang="nl-BE" sz="1600" dirty="0">
                <a:ea typeface="Tahoma"/>
                <a:cs typeface="Tahoma"/>
              </a:rPr>
              <a:t>Hangt af van de fysieke laag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Ethernet maximale frame grootte is 1518 bytes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MTU detectie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Stuur een paar pakketten van klein naar groot en laat de ontvanger antwoorden. Neem dan de grootte van het grootste pakket waarvan je een antwoord krijgt.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Wat indien je pakket groter is?</a:t>
            </a:r>
          </a:p>
          <a:p>
            <a:pPr lvl="3"/>
            <a:r>
              <a:rPr lang="nl-BE" sz="1400" dirty="0">
                <a:ea typeface="Tahoma"/>
                <a:cs typeface="Tahoma"/>
              </a:rPr>
              <a:t>Fragmenteren en assembleren</a:t>
            </a: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3"/>
            <a:endParaRPr lang="nl-BE" dirty="0">
              <a:ea typeface="Tahoma"/>
              <a:cs typeface="Tahoma"/>
            </a:endParaRPr>
          </a:p>
          <a:p>
            <a:pPr lvl="1"/>
            <a:r>
              <a:rPr lang="nl-BE" sz="2000" dirty="0">
                <a:ea typeface="Tahoma"/>
                <a:cs typeface="Tahoma"/>
              </a:rPr>
              <a:t>Netwerk Collisie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Als er te veel pakketten tegelijk op de draad zitten, kunnen deze overlappen en worden deze corrupt.</a:t>
            </a:r>
          </a:p>
          <a:p>
            <a:pPr lvl="2"/>
            <a:r>
              <a:rPr lang="nl-BE" sz="1600" dirty="0">
                <a:ea typeface="Tahoma"/>
                <a:cs typeface="Tahoma"/>
              </a:rPr>
              <a:t>Op Wifi kan dit gebeuren indien 2 computers golven sturen die met elkaar overlappen en zo dus ook pakketten corrupt maken.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1284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pic>
        <p:nvPicPr>
          <p:cNvPr id="6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E61EEEA9-DD0F-4900-B618-ED1BB6BFF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7768" y="1988840"/>
            <a:ext cx="3731989" cy="3980789"/>
          </a:xfr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37001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bit (b) = 0 of 1</a:t>
            </a:r>
            <a:endParaRPr lang="nl-BE" dirty="0" err="1">
              <a:ea typeface="Tahoma"/>
              <a:cs typeface="Tahoma"/>
            </a:endParaRP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byte (B) = 8 bits</a:t>
            </a:r>
          </a:p>
          <a:p>
            <a:pPr lvl="2"/>
            <a:endParaRPr lang="nl-BE" dirty="0">
              <a:ea typeface="Tahoma"/>
              <a:cs typeface="Tahoma"/>
            </a:endParaRPr>
          </a:p>
          <a:p>
            <a:pPr lvl="2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35052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bit (b) = 0 of 1</a:t>
            </a:r>
            <a:endParaRPr lang="nl-BE" dirty="0" err="1">
              <a:ea typeface="Tahoma"/>
              <a:cs typeface="Tahoma"/>
            </a:endParaRP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byte (B) = 8 bits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kilobyte (KB) =</a:t>
            </a:r>
            <a:endParaRPr lang="nl-BE" dirty="0"/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megabyte (MB) =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59414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bit (b) = 0 of 1</a:t>
            </a:r>
            <a:endParaRPr lang="nl-BE" dirty="0" err="1">
              <a:ea typeface="Tahoma"/>
              <a:cs typeface="Tahoma"/>
            </a:endParaRP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byte (B) = 8 bits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kilobyte (KB) = 1024 B</a:t>
            </a:r>
            <a:endParaRPr lang="nl-BE"/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megabyte (MB) = 1024 KB</a:t>
            </a:r>
            <a:endParaRPr lang="nl-BE"/>
          </a:p>
          <a:p>
            <a:pPr lvl="2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891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Kilobyte (KB)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Megabyte (MB)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*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 = 2</a:t>
            </a:r>
            <a:r>
              <a:rPr lang="nl-BE" baseline="30000" dirty="0">
                <a:ea typeface="Tahoma"/>
                <a:cs typeface="Tahoma"/>
              </a:rPr>
              <a:t>20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Gigabyte (GB) = 2</a:t>
            </a:r>
            <a:r>
              <a:rPr lang="nl-BE" baseline="30000" dirty="0">
                <a:ea typeface="Tahoma"/>
                <a:cs typeface="Tahoma"/>
              </a:rPr>
              <a:t>30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Terabyte (TB) = 2</a:t>
            </a:r>
            <a:r>
              <a:rPr lang="nl-BE" baseline="30000" dirty="0">
                <a:ea typeface="Tahoma"/>
                <a:cs typeface="Tahoma"/>
              </a:rPr>
              <a:t>40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Petabyte (PB) = 2</a:t>
            </a:r>
            <a:r>
              <a:rPr lang="nl-BE" baseline="30000" dirty="0">
                <a:ea typeface="Tahoma"/>
                <a:cs typeface="Tahoma"/>
              </a:rPr>
              <a:t>50</a:t>
            </a:r>
            <a:r>
              <a:rPr lang="nl-BE" dirty="0">
                <a:ea typeface="Tahoma"/>
                <a:cs typeface="Tahoma"/>
              </a:rPr>
              <a:t> B</a:t>
            </a:r>
            <a:endParaRPr lang="en-US" dirty="0">
              <a:ea typeface="+mn-lt"/>
              <a:cs typeface="+mn-lt"/>
            </a:endParaRPr>
          </a:p>
          <a:p>
            <a:pPr lvl="2"/>
            <a:endParaRPr lang="nl-BE" dirty="0">
              <a:ea typeface="+mn-lt"/>
              <a:cs typeface="+mn-lt"/>
            </a:endParaRPr>
          </a:p>
          <a:p>
            <a:pPr lvl="2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433701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Kilobyte (KB)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Megabyte (MB)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*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 = 2</a:t>
            </a:r>
            <a:r>
              <a:rPr lang="nl-BE" baseline="30000" dirty="0">
                <a:ea typeface="Tahoma"/>
                <a:cs typeface="Tahoma"/>
              </a:rPr>
              <a:t>20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Gigabyte (GB) = 2</a:t>
            </a:r>
            <a:r>
              <a:rPr lang="nl-BE" baseline="30000" dirty="0">
                <a:ea typeface="Tahoma"/>
                <a:cs typeface="Tahoma"/>
              </a:rPr>
              <a:t>30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Terabyte (TB) = 2</a:t>
            </a:r>
            <a:r>
              <a:rPr lang="nl-BE" baseline="30000" dirty="0">
                <a:ea typeface="Tahoma"/>
                <a:cs typeface="Tahoma"/>
              </a:rPr>
              <a:t>40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Petabyte (PB) = 2</a:t>
            </a:r>
            <a:r>
              <a:rPr lang="nl-BE" baseline="30000" dirty="0">
                <a:ea typeface="Tahoma"/>
                <a:cs typeface="Tahoma"/>
              </a:rPr>
              <a:t>50</a:t>
            </a:r>
            <a:r>
              <a:rPr lang="nl-BE" dirty="0">
                <a:ea typeface="Tahoma"/>
                <a:cs typeface="Tahoma"/>
              </a:rPr>
              <a:t> B</a:t>
            </a:r>
            <a:endParaRPr lang="en-US" dirty="0">
              <a:ea typeface="+mn-lt"/>
              <a:cs typeface="+mn-lt"/>
            </a:endParaRPr>
          </a:p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100 </a:t>
            </a:r>
            <a:r>
              <a:rPr lang="nl-BE" dirty="0" err="1">
                <a:ea typeface="Tahoma"/>
                <a:cs typeface="Tahoma"/>
              </a:rPr>
              <a:t>Mbps</a:t>
            </a:r>
            <a:r>
              <a:rPr lang="nl-BE" dirty="0">
                <a:ea typeface="Tahoma"/>
                <a:cs typeface="Tahoma"/>
              </a:rPr>
              <a:t> = </a:t>
            </a:r>
          </a:p>
          <a:p>
            <a:pPr lvl="1"/>
            <a:r>
              <a:rPr lang="nl-BE" dirty="0">
                <a:ea typeface="Tahoma"/>
                <a:cs typeface="Tahoma"/>
              </a:rPr>
              <a:t>1 </a:t>
            </a:r>
            <a:r>
              <a:rPr lang="nl-BE" dirty="0" err="1">
                <a:ea typeface="Tahoma"/>
                <a:cs typeface="Tahoma"/>
              </a:rPr>
              <a:t>Gbps</a:t>
            </a:r>
            <a:r>
              <a:rPr lang="nl-BE" dirty="0">
                <a:ea typeface="Tahoma"/>
                <a:cs typeface="Tahoma"/>
              </a:rPr>
              <a:t> = 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9808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Bits &amp; Bytes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 Kilobyte (KB)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Megabyte (MB) =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* 2</a:t>
            </a:r>
            <a:r>
              <a:rPr lang="nl-BE" baseline="30000" dirty="0">
                <a:ea typeface="Tahoma"/>
                <a:cs typeface="Tahoma"/>
              </a:rPr>
              <a:t>10</a:t>
            </a:r>
            <a:r>
              <a:rPr lang="nl-BE" dirty="0">
                <a:ea typeface="Tahoma"/>
                <a:cs typeface="Tahoma"/>
              </a:rPr>
              <a:t> B = 2</a:t>
            </a:r>
            <a:r>
              <a:rPr lang="nl-BE" baseline="30000" dirty="0">
                <a:ea typeface="Tahoma"/>
                <a:cs typeface="Tahoma"/>
              </a:rPr>
              <a:t>20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Gigabyte (GB) = 2</a:t>
            </a:r>
            <a:r>
              <a:rPr lang="nl-BE" baseline="30000" dirty="0">
                <a:ea typeface="Tahoma"/>
                <a:cs typeface="Tahoma"/>
              </a:rPr>
              <a:t>30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Terabyte (TB) = 2</a:t>
            </a:r>
            <a:r>
              <a:rPr lang="nl-BE" baseline="30000" dirty="0">
                <a:ea typeface="Tahoma"/>
                <a:cs typeface="Tahoma"/>
              </a:rPr>
              <a:t>40</a:t>
            </a:r>
            <a:r>
              <a:rPr lang="nl-BE" dirty="0">
                <a:ea typeface="Tahoma"/>
                <a:cs typeface="Tahoma"/>
              </a:rPr>
              <a:t> B</a:t>
            </a:r>
          </a:p>
          <a:p>
            <a:pPr lvl="1"/>
            <a:r>
              <a:rPr lang="nl-BE" dirty="0">
                <a:ea typeface="Tahoma"/>
                <a:cs typeface="Tahoma"/>
              </a:rPr>
              <a:t>1 Petabyte (PB) = 2</a:t>
            </a:r>
            <a:r>
              <a:rPr lang="nl-BE" baseline="30000" dirty="0">
                <a:ea typeface="Tahoma"/>
                <a:cs typeface="Tahoma"/>
              </a:rPr>
              <a:t>50</a:t>
            </a:r>
            <a:r>
              <a:rPr lang="nl-BE" dirty="0">
                <a:ea typeface="Tahoma"/>
                <a:cs typeface="Tahoma"/>
              </a:rPr>
              <a:t> B</a:t>
            </a:r>
            <a:endParaRPr lang="en-US" dirty="0">
              <a:ea typeface="+mn-lt"/>
              <a:cs typeface="+mn-lt"/>
            </a:endParaRPr>
          </a:p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100 </a:t>
            </a:r>
            <a:r>
              <a:rPr lang="nl-BE" dirty="0" err="1">
                <a:ea typeface="Tahoma"/>
                <a:cs typeface="Tahoma"/>
              </a:rPr>
              <a:t>Mbps</a:t>
            </a:r>
            <a:r>
              <a:rPr lang="nl-BE" dirty="0">
                <a:ea typeface="Tahoma"/>
                <a:cs typeface="Tahoma"/>
              </a:rPr>
              <a:t> = 12,5 MB/s</a:t>
            </a:r>
            <a:endParaRPr lang="nl-BE" dirty="0"/>
          </a:p>
          <a:p>
            <a:pPr lvl="1"/>
            <a:r>
              <a:rPr lang="nl-BE" dirty="0">
                <a:ea typeface="Tahoma"/>
                <a:cs typeface="Tahoma"/>
              </a:rPr>
              <a:t>1 </a:t>
            </a:r>
            <a:r>
              <a:rPr lang="nl-BE" dirty="0" err="1">
                <a:ea typeface="Tahoma"/>
                <a:cs typeface="Tahoma"/>
              </a:rPr>
              <a:t>Gbps</a:t>
            </a:r>
            <a:r>
              <a:rPr lang="nl-BE" dirty="0">
                <a:ea typeface="Tahoma"/>
                <a:cs typeface="Tahoma"/>
              </a:rPr>
              <a:t> = 128 MB/s</a:t>
            </a:r>
          </a:p>
          <a:p>
            <a:pPr lvl="2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0603549"/>
      </p:ext>
    </p:extLst>
  </p:cSld>
  <p:clrMapOvr>
    <a:masterClrMapping/>
  </p:clrMapOvr>
</p:sld>
</file>

<file path=ppt/theme/theme1.xml><?xml version="1.0" encoding="utf-8"?>
<a:theme xmlns:a="http://schemas.openxmlformats.org/drawingml/2006/main" name="1_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ppt/theme/theme2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avond SSH februari 2018-2019_sociaal werk_0 (1).pptx" id="{CB101D1A-680B-4F24-A849-0D505C6CBA5F}" vid="{4333EA52-3A7D-49B0-94A1-76CF15DD8E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Breedbeeld</PresentationFormat>
  <Paragraphs>0</Paragraphs>
  <Slides>35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2</vt:i4>
      </vt:variant>
      <vt:variant>
        <vt:lpstr>Diatitels</vt:lpstr>
      </vt:variant>
      <vt:variant>
        <vt:i4>35</vt:i4>
      </vt:variant>
    </vt:vector>
  </HeadingPairs>
  <TitlesOfParts>
    <vt:vector size="37" baseType="lpstr">
      <vt:lpstr>1_sjabloon_UCLL_PPT_Sjabloon</vt:lpstr>
      <vt:lpstr>sjabloon_UCLL_PPT_Sjabloon</vt:lpstr>
      <vt:lpstr>Windows Network Infrastructure  IT Essentials Opfrissen</vt:lpstr>
      <vt:lpstr>PowerPoint-presentatie</vt:lpstr>
      <vt:lpstr>PowerPoint-presentatie</vt:lpstr>
      <vt:lpstr>Bits &amp; Bytes</vt:lpstr>
      <vt:lpstr>Bits &amp; Bytes</vt:lpstr>
      <vt:lpstr>Bits &amp; Bytes</vt:lpstr>
      <vt:lpstr>Bits &amp; Bytes</vt:lpstr>
      <vt:lpstr>Bits &amp; Bytes</vt:lpstr>
      <vt:lpstr>Bits &amp; Bytes</vt:lpstr>
      <vt:lpstr>PowerPoint-presentatie</vt:lpstr>
      <vt:lpstr>Tallenstelsels</vt:lpstr>
      <vt:lpstr>Tallenstelsels</vt:lpstr>
      <vt:lpstr>Tallenstelsels</vt:lpstr>
      <vt:lpstr>Tallenstelsels</vt:lpstr>
      <vt:lpstr>Tallenstelsels</vt:lpstr>
      <vt:lpstr>Tallenstelsels</vt:lpstr>
      <vt:lpstr>Tallenstelsels</vt:lpstr>
      <vt:lpstr>Tallenstelsels</vt:lpstr>
      <vt:lpstr>Tallenstelsels</vt:lpstr>
      <vt:lpstr>Tallenstelsels</vt:lpstr>
      <vt:lpstr>PowerPoint-presentatie</vt:lpstr>
      <vt:lpstr>IP</vt:lpstr>
      <vt:lpstr>IP</vt:lpstr>
      <vt:lpstr>IP</vt:lpstr>
      <vt:lpstr>IP</vt:lpstr>
      <vt:lpstr>IP</vt:lpstr>
      <vt:lpstr>PowerPoint-presentatie</vt:lpstr>
      <vt:lpstr>TCP/UDP</vt:lpstr>
      <vt:lpstr>TCP/UDP</vt:lpstr>
      <vt:lpstr>TCP/UDP</vt:lpstr>
      <vt:lpstr>TCP/UDP</vt:lpstr>
      <vt:lpstr>TCP/UDP</vt:lpstr>
      <vt:lpstr>TCP/UDP</vt:lpstr>
      <vt:lpstr>TCP/UDP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/>
  <cp:revision>493</cp:revision>
  <dcterms:created xsi:type="dcterms:W3CDTF">2021-03-01T17:04:08Z</dcterms:created>
  <dcterms:modified xsi:type="dcterms:W3CDTF">2021-04-20T17:43:45Z</dcterms:modified>
</cp:coreProperties>
</file>

<file path=docProps/thumbnail.jpeg>
</file>